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78" r:id="rId2"/>
    <p:sldId id="271" r:id="rId3"/>
    <p:sldId id="277" r:id="rId4"/>
    <p:sldId id="275" r:id="rId5"/>
    <p:sldId id="279" r:id="rId6"/>
  </p:sldIdLst>
  <p:sldSz cx="6858000" cy="9906000" type="A4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1DE"/>
    <a:srgbClr val="EA6E08"/>
    <a:srgbClr val="F8EDEC"/>
    <a:srgbClr val="F6E6E6"/>
    <a:srgbClr val="D8D9C8"/>
    <a:srgbClr val="CCD9C8"/>
    <a:srgbClr val="CCD9A3"/>
    <a:srgbClr val="F5EABD"/>
    <a:srgbClr val="F3E5AB"/>
    <a:srgbClr val="AF6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801" autoAdjust="0"/>
  </p:normalViewPr>
  <p:slideViewPr>
    <p:cSldViewPr>
      <p:cViewPr>
        <p:scale>
          <a:sx n="70" d="100"/>
          <a:sy n="70" d="100"/>
        </p:scale>
        <p:origin x="-2694" y="-18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2" d="100"/>
        <a:sy n="1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75AA72B-82C3-4C40-A7CB-9EB5CB1F7767}" type="datetimeFigureOut">
              <a:rPr lang="de-DE" smtClean="0"/>
              <a:t>16.08.2016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22500" y="768350"/>
            <a:ext cx="26543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3E69357-766E-4214-8238-6660D3595B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554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69357-766E-4214-8238-6660D3595BD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399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D3C5-D204-4F38-8A60-973ABBA7FC0E}" type="datetimeFigureOut">
              <a:rPr lang="de-DE" smtClean="0"/>
              <a:t>16.08.2016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BC9A-4ED8-4B55-B566-C753E8D5F7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616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D3C5-D204-4F38-8A60-973ABBA7FC0E}" type="datetimeFigureOut">
              <a:rPr lang="de-DE" smtClean="0"/>
              <a:t>16.08.2016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BC9A-4ED8-4B55-B566-C753E8D5F7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524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D3C5-D204-4F38-8A60-973ABBA7FC0E}" type="datetimeFigureOut">
              <a:rPr lang="de-DE" smtClean="0"/>
              <a:t>16.08.2016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BC9A-4ED8-4B55-B566-C753E8D5F7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88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D3C5-D204-4F38-8A60-973ABBA7FC0E}" type="datetimeFigureOut">
              <a:rPr lang="de-DE" smtClean="0"/>
              <a:t>16.08.2016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BC9A-4ED8-4B55-B566-C753E8D5F7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22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D3C5-D204-4F38-8A60-973ABBA7FC0E}" type="datetimeFigureOut">
              <a:rPr lang="de-DE" smtClean="0"/>
              <a:t>16.08.2016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BC9A-4ED8-4B55-B566-C753E8D5F7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894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D3C5-D204-4F38-8A60-973ABBA7FC0E}" type="datetimeFigureOut">
              <a:rPr lang="de-DE" smtClean="0"/>
              <a:t>16.08.2016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BC9A-4ED8-4B55-B566-C753E8D5F7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951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D3C5-D204-4F38-8A60-973ABBA7FC0E}" type="datetimeFigureOut">
              <a:rPr lang="de-DE" smtClean="0"/>
              <a:t>16.08.2016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BC9A-4ED8-4B55-B566-C753E8D5F7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54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D3C5-D204-4F38-8A60-973ABBA7FC0E}" type="datetimeFigureOut">
              <a:rPr lang="de-DE" smtClean="0"/>
              <a:t>16.08.2016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BC9A-4ED8-4B55-B566-C753E8D5F7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40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D3C5-D204-4F38-8A60-973ABBA7FC0E}" type="datetimeFigureOut">
              <a:rPr lang="de-DE" smtClean="0"/>
              <a:t>16.08.2016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BC9A-4ED8-4B55-B566-C753E8D5F7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5862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D3C5-D204-4F38-8A60-973ABBA7FC0E}" type="datetimeFigureOut">
              <a:rPr lang="de-DE" smtClean="0"/>
              <a:t>16.08.2016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BC9A-4ED8-4B55-B566-C753E8D5F7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646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D3C5-D204-4F38-8A60-973ABBA7FC0E}" type="datetimeFigureOut">
              <a:rPr lang="de-DE" smtClean="0"/>
              <a:t>16.08.2016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BC9A-4ED8-4B55-B566-C753E8D5F7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634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BD3C5-D204-4F38-8A60-973ABBA7FC0E}" type="datetimeFigureOut">
              <a:rPr lang="de-DE" smtClean="0"/>
              <a:t>16.08.2016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2BC9A-4ED8-4B55-B566-C753E8D5F7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40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336684"/>
            <a:ext cx="6858000" cy="1159932"/>
          </a:xfrm>
        </p:spPr>
        <p:txBody>
          <a:bodyPr>
            <a:normAutofit fontScale="90000"/>
          </a:bodyPr>
          <a:lstStyle/>
          <a:p>
            <a:r>
              <a:rPr lang="de-DE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Arial Unicode MS"/>
              </a:rPr>
              <a:t/>
            </a:r>
            <a:br>
              <a:rPr lang="de-DE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Arial Unicode MS"/>
              </a:rPr>
            </a:br>
            <a:r>
              <a:rPr lang="de-DE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Arial Unicode MS"/>
              </a:rPr>
              <a:t>GOLF&amp;NATUR</a:t>
            </a:r>
            <a:br>
              <a:rPr lang="de-DE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Arial Unicode MS"/>
              </a:rPr>
            </a:br>
            <a:r>
              <a:rPr lang="de-DE" sz="1200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Times New Roman"/>
              </a:rPr>
              <a:t>golfplatz-</a:t>
            </a:r>
            <a:r>
              <a:rPr lang="de-DE" sz="1200" cap="all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Times New Roman"/>
              </a:rPr>
              <a:t>pflegemanagement</a:t>
            </a:r>
            <a:r>
              <a:rPr lang="de-DE" sz="1200" cap="all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Times New Roman"/>
              </a:rPr>
              <a:t> modern und naturnah</a:t>
            </a:r>
            <a:r>
              <a:rPr lang="de-DE" sz="1600" dirty="0" smtClean="0">
                <a:effectLst/>
                <a:latin typeface="Arial"/>
                <a:ea typeface="Times New Roman"/>
              </a:rPr>
              <a:t/>
            </a:r>
            <a:br>
              <a:rPr lang="de-DE" sz="1600" dirty="0" smtClean="0">
                <a:effectLst/>
                <a:latin typeface="Arial"/>
                <a:ea typeface="Times New Roman"/>
              </a:rPr>
            </a:br>
            <a:r>
              <a:rPr lang="de-DE" sz="1200" dirty="0" smtClean="0">
                <a:effectLst/>
                <a:latin typeface="Arial"/>
                <a:ea typeface="Times New Roman"/>
              </a:rPr>
              <a:t/>
            </a:r>
            <a:br>
              <a:rPr lang="de-DE" sz="1200" dirty="0" smtClean="0">
                <a:effectLst/>
                <a:latin typeface="Arial"/>
                <a:ea typeface="Times New Roman"/>
              </a:rPr>
            </a:br>
            <a:endParaRPr lang="de-DE" dirty="0"/>
          </a:p>
        </p:txBody>
      </p:sp>
      <p:pic>
        <p:nvPicPr>
          <p:cNvPr id="1025" name="Picture 1" descr="GCW_Logo_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42" y="704850"/>
            <a:ext cx="850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Bild 1" descr="DGV_G&amp;N_neutral_ho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256" y="336684"/>
            <a:ext cx="66357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-10302" y="1622156"/>
            <a:ext cx="6878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spc="100" dirty="0" smtClean="0"/>
              <a:t>Pflegemaßnahme auf den Grüns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997897" y="2022266"/>
            <a:ext cx="4898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300" dirty="0" smtClean="0"/>
              <a:t>AERIFIZIEREN</a:t>
            </a:r>
            <a:endParaRPr lang="de-DE" spc="300" dirty="0"/>
          </a:p>
        </p:txBody>
      </p:sp>
      <p:sp>
        <p:nvSpPr>
          <p:cNvPr id="14" name="Textfeld 13"/>
          <p:cNvSpPr txBox="1"/>
          <p:nvPr/>
        </p:nvSpPr>
        <p:spPr>
          <a:xfrm>
            <a:off x="72000" y="8109417"/>
            <a:ext cx="6814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Mehrere Arbeitsgänge sind erforderlich:</a:t>
            </a:r>
            <a:endParaRPr lang="de-DE" sz="1600" dirty="0"/>
          </a:p>
        </p:txBody>
      </p:sp>
      <p:sp>
        <p:nvSpPr>
          <p:cNvPr id="19" name="Textfeld 18"/>
          <p:cNvSpPr txBox="1"/>
          <p:nvPr/>
        </p:nvSpPr>
        <p:spPr>
          <a:xfrm>
            <a:off x="1116000" y="2520000"/>
            <a:ext cx="3836679" cy="2169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Ziele des Aerifizierens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Gesunde, dichte und ebene Grasnarbe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Abbau von Rasenfilz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Rasentragschicht: Lockern und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Verbessern des Luft- und Wasserhaushalts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Förderung des Wurzeltiefgangs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Stärkung der Widerstandsfähigkeit gegenüber</a:t>
            </a:r>
          </a:p>
          <a:p>
            <a:pPr marL="534988" indent="-261938">
              <a:buFont typeface="Courier New" panose="02070309020205020404" pitchFamily="49" charset="0"/>
              <a:buChar char="o"/>
            </a:pPr>
            <a:r>
              <a:rPr lang="de-DE" sz="1400" dirty="0" smtClean="0"/>
              <a:t>Trockenstress </a:t>
            </a:r>
          </a:p>
          <a:p>
            <a:pPr marL="534988" indent="-261938">
              <a:buFont typeface="Courier New" panose="02070309020205020404" pitchFamily="49" charset="0"/>
              <a:buChar char="o"/>
            </a:pPr>
            <a:r>
              <a:rPr lang="de-DE" sz="1400" dirty="0"/>
              <a:t>K</a:t>
            </a:r>
            <a:r>
              <a:rPr lang="de-DE" sz="1400" dirty="0" smtClean="0"/>
              <a:t>rankheitsbefall</a:t>
            </a:r>
          </a:p>
          <a:p>
            <a:endParaRPr lang="de-DE" sz="700" dirty="0" smtClean="0"/>
          </a:p>
        </p:txBody>
      </p:sp>
      <p:sp>
        <p:nvSpPr>
          <p:cNvPr id="20" name="Textfeld 19"/>
          <p:cNvSpPr txBox="1"/>
          <p:nvPr/>
        </p:nvSpPr>
        <p:spPr>
          <a:xfrm>
            <a:off x="72000" y="4824000"/>
            <a:ext cx="3312000" cy="20880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tIns="108000" rtlCol="0" anchor="ctr" anchorCtr="0">
            <a:noAutofit/>
          </a:bodyPr>
          <a:lstStyle/>
          <a:p>
            <a:r>
              <a:rPr lang="de-DE" sz="1600" dirty="0" smtClean="0"/>
              <a:t>Ursachen für die </a:t>
            </a:r>
          </a:p>
          <a:p>
            <a:r>
              <a:rPr lang="de-DE" sz="1600" dirty="0" smtClean="0"/>
              <a:t>Entstehung von Rasenfilz</a:t>
            </a:r>
          </a:p>
          <a:p>
            <a:endParaRPr lang="de-DE" sz="800" dirty="0" smtClean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1400" dirty="0"/>
              <a:t>a</a:t>
            </a:r>
            <a:r>
              <a:rPr lang="de-DE" sz="1400" dirty="0" smtClean="0"/>
              <a:t>bgestorbene Pflanzenteile durch das </a:t>
            </a:r>
          </a:p>
          <a:p>
            <a:pPr marL="180975" indent="-180975"/>
            <a:r>
              <a:rPr lang="de-DE" sz="1400" dirty="0" smtClean="0"/>
              <a:t>     Altern </a:t>
            </a:r>
            <a:r>
              <a:rPr lang="de-DE" sz="1400" dirty="0"/>
              <a:t>der </a:t>
            </a:r>
            <a:r>
              <a:rPr lang="de-DE" sz="1400" dirty="0" smtClean="0"/>
              <a:t>Pflanzen</a:t>
            </a:r>
            <a:endParaRPr lang="de-DE" sz="14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1400" dirty="0" smtClean="0"/>
              <a:t>Pflanzenreste</a:t>
            </a:r>
            <a:r>
              <a:rPr lang="de-DE" sz="1400" dirty="0"/>
              <a:t>, die beim Mähen nicht aufgesammelt werden und zwischen </a:t>
            </a:r>
            <a:endParaRPr lang="de-DE" sz="1400" dirty="0" smtClean="0"/>
          </a:p>
          <a:p>
            <a:r>
              <a:rPr lang="de-DE" sz="1400" dirty="0"/>
              <a:t> </a:t>
            </a:r>
            <a:r>
              <a:rPr lang="de-DE" sz="1400" dirty="0" smtClean="0"/>
              <a:t>   die </a:t>
            </a:r>
            <a:r>
              <a:rPr lang="de-DE" sz="1400" dirty="0"/>
              <a:t>Grasnarbe fallen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1400" dirty="0" smtClean="0"/>
              <a:t>Zusammenwachsen </a:t>
            </a:r>
            <a:r>
              <a:rPr lang="de-DE" sz="1400" dirty="0"/>
              <a:t>der Grasnarbe</a:t>
            </a:r>
            <a:endParaRPr lang="de-DE" sz="1400" dirty="0" smtClean="0"/>
          </a:p>
          <a:p>
            <a:endParaRPr lang="de-DE" sz="1600" dirty="0" smtClean="0"/>
          </a:p>
        </p:txBody>
      </p:sp>
      <p:sp>
        <p:nvSpPr>
          <p:cNvPr id="21" name="Textfeld 20"/>
          <p:cNvSpPr txBox="1"/>
          <p:nvPr/>
        </p:nvSpPr>
        <p:spPr>
          <a:xfrm>
            <a:off x="3456000" y="4824000"/>
            <a:ext cx="3312000" cy="20880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/>
              <a:t>Nachteile des </a:t>
            </a:r>
            <a:r>
              <a:rPr lang="de-DE" sz="1600" dirty="0" smtClean="0"/>
              <a:t>Rasenfilzes</a:t>
            </a:r>
          </a:p>
          <a:p>
            <a:endParaRPr lang="de-DE" sz="2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1400" dirty="0"/>
              <a:t>w</a:t>
            </a:r>
            <a:r>
              <a:rPr lang="de-DE" sz="1400" dirty="0" smtClean="0"/>
              <a:t>eniger </a:t>
            </a:r>
            <a:r>
              <a:rPr lang="de-DE" sz="1400" dirty="0"/>
              <a:t>Luft und Licht für die Gräser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1400" dirty="0" smtClean="0"/>
              <a:t>verringerte </a:t>
            </a:r>
            <a:r>
              <a:rPr lang="de-DE" sz="1400" dirty="0"/>
              <a:t>Wasserdurchlässigkeit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1400" dirty="0"/>
              <a:t>Bildung einer Art </a:t>
            </a:r>
            <a:r>
              <a:rPr lang="de-DE" sz="1400" dirty="0" smtClean="0"/>
              <a:t>Schwamm</a:t>
            </a:r>
            <a:endParaRPr lang="de-DE" sz="14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1400" dirty="0" smtClean="0"/>
              <a:t>zusätzliche </a:t>
            </a:r>
            <a:r>
              <a:rPr lang="de-DE" sz="1400" dirty="0"/>
              <a:t>Wasserhaltekraft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1400" dirty="0" smtClean="0"/>
              <a:t>größere </a:t>
            </a:r>
            <a:r>
              <a:rPr lang="de-DE" sz="1400" dirty="0"/>
              <a:t>Anfälligkeit für Pilzkrankheiten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1400" dirty="0"/>
              <a:t>v</a:t>
            </a:r>
            <a:r>
              <a:rPr lang="de-DE" sz="1400" dirty="0" smtClean="0"/>
              <a:t>ermehrter </a:t>
            </a:r>
            <a:r>
              <a:rPr lang="de-DE" sz="1400" dirty="0"/>
              <a:t>Wuchs von Moos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1400" dirty="0" smtClean="0"/>
              <a:t>Trockenstellen </a:t>
            </a:r>
            <a:r>
              <a:rPr lang="de-DE" sz="1400" dirty="0"/>
              <a:t>auf den Grüns durch zu geringe Wasserversorgung der </a:t>
            </a:r>
            <a:r>
              <a:rPr lang="de-DE" sz="1400" dirty="0" smtClean="0"/>
              <a:t>Wurzeln</a:t>
            </a:r>
            <a:endParaRPr lang="de-DE" sz="1600" dirty="0"/>
          </a:p>
        </p:txBody>
      </p:sp>
      <p:sp>
        <p:nvSpPr>
          <p:cNvPr id="8" name="Abgerundetes Rechteck 7"/>
          <p:cNvSpPr/>
          <p:nvPr/>
        </p:nvSpPr>
        <p:spPr>
          <a:xfrm>
            <a:off x="5230843" y="2808000"/>
            <a:ext cx="1296000" cy="16087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aer</a:t>
            </a:r>
            <a:r>
              <a:rPr lang="de-DE" sz="1200" dirty="0" smtClean="0">
                <a:solidFill>
                  <a:schemeClr val="tx1"/>
                </a:solidFill>
              </a:rPr>
              <a:t> (lat.)= </a:t>
            </a:r>
          </a:p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Luft</a:t>
            </a:r>
          </a:p>
          <a:p>
            <a:pPr algn="ctr"/>
            <a:r>
              <a:rPr lang="de-DE" sz="1200" dirty="0" err="1">
                <a:solidFill>
                  <a:schemeClr val="tx1"/>
                </a:solidFill>
              </a:rPr>
              <a:t>f</a:t>
            </a:r>
            <a:r>
              <a:rPr lang="de-DE" sz="1200" dirty="0" err="1" smtClean="0">
                <a:solidFill>
                  <a:schemeClr val="tx1"/>
                </a:solidFill>
              </a:rPr>
              <a:t>acere</a:t>
            </a:r>
            <a:r>
              <a:rPr lang="de-DE" sz="1200" dirty="0" smtClean="0">
                <a:solidFill>
                  <a:schemeClr val="tx1"/>
                </a:solidFill>
              </a:rPr>
              <a:t> (</a:t>
            </a:r>
            <a:r>
              <a:rPr lang="de-DE" sz="1200" dirty="0" err="1" smtClean="0">
                <a:solidFill>
                  <a:schemeClr val="tx1"/>
                </a:solidFill>
              </a:rPr>
              <a:t>lat</a:t>
            </a:r>
            <a:r>
              <a:rPr lang="de-DE" sz="1200" dirty="0" smtClean="0">
                <a:solidFill>
                  <a:schemeClr val="tx1"/>
                </a:solidFill>
              </a:rPr>
              <a:t>) =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t</a:t>
            </a:r>
            <a:r>
              <a:rPr lang="de-DE" sz="1200" dirty="0" smtClean="0">
                <a:solidFill>
                  <a:schemeClr val="tx1"/>
                </a:solidFill>
              </a:rPr>
              <a:t>un, schaffen</a:t>
            </a:r>
            <a:endParaRPr lang="de-DE" sz="1200" dirty="0">
              <a:solidFill>
                <a:schemeClr val="tx1"/>
              </a:solidFill>
            </a:endParaRPr>
          </a:p>
          <a:p>
            <a:pPr algn="ctr"/>
            <a:endParaRPr lang="de-DE" sz="1600" dirty="0" smtClean="0">
              <a:solidFill>
                <a:schemeClr val="tx1"/>
              </a:solidFill>
            </a:endParaRPr>
          </a:p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aerifizieren = </a:t>
            </a:r>
          </a:p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Luft schaffen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38" name="Pfeil nach unten 37"/>
          <p:cNvSpPr/>
          <p:nvPr/>
        </p:nvSpPr>
        <p:spPr>
          <a:xfrm>
            <a:off x="5799756" y="3708000"/>
            <a:ext cx="194257" cy="174163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accent1">
                <a:lumMod val="75000"/>
              </a:schemeClr>
            </a:solidFill>
          </a:ln>
          <a:scene3d>
            <a:camera prst="orthographicFront">
              <a:rot lat="0" lon="0" rev="2159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Pfeil nach unten 36"/>
          <p:cNvSpPr/>
          <p:nvPr/>
        </p:nvSpPr>
        <p:spPr>
          <a:xfrm>
            <a:off x="3312000" y="8460000"/>
            <a:ext cx="216000" cy="216000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Pfeil nach unten 39"/>
          <p:cNvSpPr/>
          <p:nvPr/>
        </p:nvSpPr>
        <p:spPr>
          <a:xfrm rot="18863733">
            <a:off x="4468145" y="8460000"/>
            <a:ext cx="216000" cy="216000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Pfeil nach unten 40"/>
          <p:cNvSpPr/>
          <p:nvPr/>
        </p:nvSpPr>
        <p:spPr>
          <a:xfrm rot="3320298">
            <a:off x="1224000" y="8424000"/>
            <a:ext cx="216000" cy="216000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Pfeil nach unten 42"/>
          <p:cNvSpPr/>
          <p:nvPr/>
        </p:nvSpPr>
        <p:spPr>
          <a:xfrm rot="18077419">
            <a:off x="5397600" y="8419247"/>
            <a:ext cx="216000" cy="216000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Pfeil nach unten 43"/>
          <p:cNvSpPr/>
          <p:nvPr/>
        </p:nvSpPr>
        <p:spPr>
          <a:xfrm rot="2152976">
            <a:off x="2342701" y="8460000"/>
            <a:ext cx="216000" cy="216000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3456000" y="7055999"/>
            <a:ext cx="3312000" cy="777321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</a:ln>
        </p:spPr>
        <p:txBody>
          <a:bodyPr wrap="square">
            <a:noAutofit/>
          </a:bodyPr>
          <a:lstStyle/>
          <a:p>
            <a:r>
              <a:rPr lang="de-DE" sz="1600" dirty="0" smtClean="0"/>
              <a:t>Die  Sperrung </a:t>
            </a:r>
            <a:r>
              <a:rPr lang="de-DE" sz="1600" dirty="0"/>
              <a:t>des Platzes </a:t>
            </a:r>
            <a:endParaRPr lang="de-DE" sz="1600" dirty="0" smtClean="0"/>
          </a:p>
          <a:p>
            <a:r>
              <a:rPr lang="de-DE" sz="1400" dirty="0" smtClean="0"/>
              <a:t>ist  wegen der </a:t>
            </a:r>
            <a:r>
              <a:rPr lang="de-DE" sz="1400" dirty="0"/>
              <a:t>vielen </a:t>
            </a:r>
            <a:r>
              <a:rPr lang="de-DE" sz="1400" dirty="0" smtClean="0"/>
              <a:t>direkt aufeinander folgenden Arbeitsgänge notwendig.</a:t>
            </a:r>
            <a:endParaRPr lang="de-DE" sz="1400" dirty="0"/>
          </a:p>
        </p:txBody>
      </p:sp>
      <p:sp>
        <p:nvSpPr>
          <p:cNvPr id="26" name="Rechteck 25"/>
          <p:cNvSpPr/>
          <p:nvPr/>
        </p:nvSpPr>
        <p:spPr>
          <a:xfrm>
            <a:off x="72000" y="7055999"/>
            <a:ext cx="3312000" cy="777321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</a:ln>
        </p:spPr>
        <p:txBody>
          <a:bodyPr wrap="square">
            <a:noAutofit/>
          </a:bodyPr>
          <a:lstStyle/>
          <a:p>
            <a:r>
              <a:rPr lang="de-DE" sz="1600" dirty="0" smtClean="0"/>
              <a:t>Voraussetzung für das Aerifizieren</a:t>
            </a:r>
          </a:p>
          <a:p>
            <a:r>
              <a:rPr lang="de-DE" sz="1400" dirty="0"/>
              <a:t>t</a:t>
            </a:r>
            <a:r>
              <a:rPr lang="de-DE" sz="1400" dirty="0" smtClean="0"/>
              <a:t>rockene Witterung, weil nur trockener </a:t>
            </a:r>
            <a:r>
              <a:rPr lang="de-DE" sz="1400" dirty="0"/>
              <a:t>Sand in die </a:t>
            </a:r>
            <a:r>
              <a:rPr lang="de-DE" sz="1400" dirty="0" smtClean="0"/>
              <a:t>Löcher einrieseln kann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0" y="8856000"/>
            <a:ext cx="144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00"/>
          <a:stretch/>
        </p:blipFill>
        <p:spPr bwMode="auto">
          <a:xfrm>
            <a:off x="2638800" y="8856000"/>
            <a:ext cx="14472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00" y="8856000"/>
            <a:ext cx="1345263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53"/>
          <a:stretch/>
        </p:blipFill>
        <p:spPr bwMode="auto">
          <a:xfrm>
            <a:off x="1393200" y="8856000"/>
            <a:ext cx="122822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7227" y="8856000"/>
            <a:ext cx="144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71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4140000" y="720000"/>
            <a:ext cx="2718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Mähen des Grüns</a:t>
            </a:r>
            <a:endParaRPr lang="de-DE" sz="800" dirty="0" smtClean="0"/>
          </a:p>
          <a:p>
            <a:endParaRPr lang="de-DE" sz="600" dirty="0" smtClean="0"/>
          </a:p>
          <a:p>
            <a:r>
              <a:rPr lang="de-DE" sz="1400" u="sng" dirty="0" smtClean="0"/>
              <a:t>Ziel</a:t>
            </a:r>
            <a:r>
              <a:rPr lang="de-DE" sz="1400" dirty="0" smtClean="0"/>
              <a:t>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de-DE" sz="1400" dirty="0" smtClean="0"/>
              <a:t>Abtrocknen der Oberfläche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de-DE" sz="1400" dirty="0"/>
              <a:t>b</a:t>
            </a:r>
            <a:r>
              <a:rPr lang="de-DE" sz="1400" dirty="0" smtClean="0"/>
              <a:t>essere Bearbeitbarkeit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de-DE" sz="800" dirty="0" smtClean="0"/>
          </a:p>
          <a:p>
            <a:r>
              <a:rPr lang="de-DE" sz="1400" u="sng" dirty="0" smtClean="0"/>
              <a:t>Gerät</a:t>
            </a:r>
            <a:r>
              <a:rPr lang="de-DE" sz="1400" dirty="0" smtClean="0"/>
              <a:t>:</a:t>
            </a:r>
            <a:r>
              <a:rPr lang="de-DE" sz="1400" dirty="0"/>
              <a:t> </a:t>
            </a:r>
            <a:r>
              <a:rPr lang="de-DE" sz="1400" dirty="0" smtClean="0"/>
              <a:t>Triplex-Grüns-Mäher</a:t>
            </a:r>
          </a:p>
          <a:p>
            <a:r>
              <a:rPr lang="de-DE" sz="1400" dirty="0"/>
              <a:t>o</a:t>
            </a:r>
            <a:r>
              <a:rPr lang="de-DE" sz="1400" dirty="0" smtClean="0"/>
              <a:t>der wahlweise Hand-Grüns-Mäher</a:t>
            </a:r>
          </a:p>
        </p:txBody>
      </p:sp>
      <p:sp>
        <p:nvSpPr>
          <p:cNvPr id="2" name="Rechteck 1"/>
          <p:cNvSpPr/>
          <p:nvPr/>
        </p:nvSpPr>
        <p:spPr>
          <a:xfrm>
            <a:off x="4140000" y="3888000"/>
            <a:ext cx="2707686" cy="44319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de-DE" sz="1600" dirty="0" smtClean="0"/>
              <a:t>Löcher stechen und Stöpsel aus dem Boden herausholen</a:t>
            </a:r>
          </a:p>
          <a:p>
            <a:pPr lvl="0"/>
            <a:endParaRPr lang="de-DE" sz="600" dirty="0" smtClean="0"/>
          </a:p>
          <a:p>
            <a:pPr lvl="0"/>
            <a:r>
              <a:rPr lang="de-DE" sz="1400" u="sng" dirty="0" smtClean="0"/>
              <a:t>Ziel</a:t>
            </a:r>
            <a:r>
              <a:rPr lang="de-DE" sz="1400" dirty="0" smtClean="0"/>
              <a:t>: Herausarbeiten von Halm- und Wurzelmasse der Gräser</a:t>
            </a:r>
          </a:p>
          <a:p>
            <a:pPr lvl="0"/>
            <a:endParaRPr lang="de-DE" sz="600" dirty="0"/>
          </a:p>
          <a:p>
            <a:r>
              <a:rPr lang="de-DE" sz="1400" u="sng" dirty="0" smtClean="0"/>
              <a:t>Gerät</a:t>
            </a:r>
            <a:r>
              <a:rPr lang="de-DE" sz="1400" dirty="0" smtClean="0"/>
              <a:t>: </a:t>
            </a:r>
            <a:r>
              <a:rPr lang="de-DE" sz="1400" dirty="0" err="1" smtClean="0"/>
              <a:t>Aerifizierer</a:t>
            </a:r>
            <a:r>
              <a:rPr lang="de-DE" sz="1400" dirty="0" smtClean="0"/>
              <a:t> ausgestattet </a:t>
            </a:r>
          </a:p>
          <a:p>
            <a:r>
              <a:rPr lang="de-DE" sz="1400" dirty="0" smtClean="0"/>
              <a:t>mit Hohl-</a:t>
            </a:r>
            <a:r>
              <a:rPr lang="de-DE" sz="1400" dirty="0" err="1" smtClean="0"/>
              <a:t>Spoons</a:t>
            </a:r>
            <a:r>
              <a:rPr lang="de-DE" sz="1400" dirty="0" smtClean="0"/>
              <a:t> (= hohle Rohre)</a:t>
            </a:r>
          </a:p>
          <a:p>
            <a:endParaRPr lang="de-DE" sz="1400" dirty="0"/>
          </a:p>
          <a:p>
            <a:endParaRPr lang="de-DE" sz="1400" dirty="0" smtClean="0"/>
          </a:p>
          <a:p>
            <a:endParaRPr lang="de-DE" sz="1400" u="sng" dirty="0" smtClean="0"/>
          </a:p>
          <a:p>
            <a:endParaRPr lang="de-DE" sz="1400" u="sng" dirty="0"/>
          </a:p>
          <a:p>
            <a:endParaRPr lang="de-DE" u="sng" dirty="0"/>
          </a:p>
          <a:p>
            <a:endParaRPr lang="de-DE" sz="1600" u="sng" dirty="0" smtClean="0"/>
          </a:p>
          <a:p>
            <a:r>
              <a:rPr lang="de-DE" sz="1400" u="sng" dirty="0" smtClean="0"/>
              <a:t>Technische Daten</a:t>
            </a:r>
            <a:r>
              <a:rPr lang="de-DE" sz="1400" dirty="0" smtClean="0"/>
              <a:t>:</a:t>
            </a:r>
          </a:p>
          <a:p>
            <a:r>
              <a:rPr lang="de-DE" sz="1400" dirty="0" smtClean="0"/>
              <a:t>Arbeitsbreite:                         1.20 m</a:t>
            </a:r>
          </a:p>
          <a:p>
            <a:r>
              <a:rPr lang="de-DE" sz="1400" dirty="0" smtClean="0"/>
              <a:t>Anzahl der Hohl-</a:t>
            </a:r>
            <a:r>
              <a:rPr lang="de-DE" sz="1400" dirty="0" err="1" smtClean="0"/>
              <a:t>Spoons</a:t>
            </a:r>
            <a:r>
              <a:rPr lang="de-DE" sz="1400" dirty="0" smtClean="0"/>
              <a:t>:     24 Stück</a:t>
            </a:r>
          </a:p>
          <a:p>
            <a:r>
              <a:rPr lang="de-DE" sz="1400" dirty="0" smtClean="0"/>
              <a:t>Tiefe der Löcher:                  4-13 cm</a:t>
            </a:r>
          </a:p>
          <a:p>
            <a:r>
              <a:rPr lang="de-DE" sz="1400" dirty="0" smtClean="0"/>
              <a:t>Durchmesser der Löcher:       9 mm</a:t>
            </a:r>
          </a:p>
          <a:p>
            <a:r>
              <a:rPr lang="de-DE" sz="1400" dirty="0" smtClean="0"/>
              <a:t>Anzahl der Löcher pro m²:         400</a:t>
            </a:r>
            <a:endParaRPr lang="de-DE" sz="1400" dirty="0"/>
          </a:p>
        </p:txBody>
      </p:sp>
      <p:sp>
        <p:nvSpPr>
          <p:cNvPr id="25" name="Textfeld 24"/>
          <p:cNvSpPr txBox="1"/>
          <p:nvPr/>
        </p:nvSpPr>
        <p:spPr>
          <a:xfrm>
            <a:off x="4140000" y="360000"/>
            <a:ext cx="1656183" cy="28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600" dirty="0" smtClean="0"/>
              <a:t>1. Arbeitsgang</a:t>
            </a:r>
            <a:endParaRPr lang="de-DE" sz="1600" dirty="0"/>
          </a:p>
        </p:txBody>
      </p:sp>
      <p:sp>
        <p:nvSpPr>
          <p:cNvPr id="26" name="Textfeld 25"/>
          <p:cNvSpPr txBox="1"/>
          <p:nvPr/>
        </p:nvSpPr>
        <p:spPr>
          <a:xfrm>
            <a:off x="4140000" y="3528000"/>
            <a:ext cx="1656183" cy="28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600" dirty="0"/>
              <a:t>2</a:t>
            </a:r>
            <a:r>
              <a:rPr lang="de-DE" sz="1600" dirty="0" smtClean="0"/>
              <a:t>. Arbeitsgang</a:t>
            </a:r>
            <a:endParaRPr lang="de-DE" sz="1600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2" y="3586561"/>
            <a:ext cx="3960000" cy="298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0" y="6264000"/>
            <a:ext cx="1188000" cy="288000"/>
          </a:xfrm>
          <a:prstGeom prst="rect">
            <a:avLst/>
          </a:prstGeom>
          <a:noFill/>
        </p:spPr>
        <p:txBody>
          <a:bodyPr wrap="square" lIns="72000" tIns="72000" rIns="108000" bIns="72000" rtlCol="0">
            <a:spAutoFit/>
          </a:bodyPr>
          <a:lstStyle/>
          <a:p>
            <a:pPr algn="r"/>
            <a:r>
              <a:rPr lang="de-DE" sz="1400" dirty="0" err="1" smtClean="0">
                <a:solidFill>
                  <a:schemeClr val="bg1"/>
                </a:solidFill>
              </a:rPr>
              <a:t>Putting</a:t>
            </a:r>
            <a:r>
              <a:rPr lang="de-DE" sz="1400" dirty="0" smtClean="0">
                <a:solidFill>
                  <a:schemeClr val="bg1"/>
                </a:solidFill>
              </a:rPr>
              <a:t>-Grün</a:t>
            </a:r>
          </a:p>
        </p:txBody>
      </p: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0000" cy="300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3"/>
          <a:stretch/>
        </p:blipFill>
        <p:spPr bwMode="auto">
          <a:xfrm>
            <a:off x="-11762" y="6915295"/>
            <a:ext cx="3971762" cy="29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00" y="8388000"/>
            <a:ext cx="828675" cy="15144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600" y="838800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0" y="2700000"/>
            <a:ext cx="819032" cy="288000"/>
          </a:xfrm>
          <a:prstGeom prst="rect">
            <a:avLst/>
          </a:prstGeom>
          <a:noFill/>
        </p:spPr>
        <p:txBody>
          <a:bodyPr wrap="square" lIns="72000" tIns="72000" rIns="108000" bIns="72000" rtlCol="0">
            <a:spAutoFit/>
          </a:bodyPr>
          <a:lstStyle/>
          <a:p>
            <a:pPr algn="r"/>
            <a:r>
              <a:rPr lang="de-DE" sz="1400" dirty="0" smtClean="0"/>
              <a:t>Grün 14   </a:t>
            </a:r>
          </a:p>
        </p:txBody>
      </p:sp>
    </p:spTree>
    <p:extLst>
      <p:ext uri="{BB962C8B-B14F-4D97-AF65-F5344CB8AC3E}">
        <p14:creationId xmlns:p14="http://schemas.microsoft.com/office/powerpoint/2010/main" val="66263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3" r="-1"/>
          <a:stretch/>
        </p:blipFill>
        <p:spPr bwMode="auto">
          <a:xfrm>
            <a:off x="1980000" y="4978800"/>
            <a:ext cx="1975936" cy="15732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4140000" y="2504728"/>
            <a:ext cx="27180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600" dirty="0" smtClean="0"/>
              <a:t>Stöpsel </a:t>
            </a:r>
            <a:r>
              <a:rPr lang="de-DE" sz="1200" dirty="0" smtClean="0"/>
              <a:t>(engl. = </a:t>
            </a:r>
            <a:r>
              <a:rPr lang="de-DE" sz="1200" dirty="0" err="1" smtClean="0"/>
              <a:t>core</a:t>
            </a:r>
            <a:r>
              <a:rPr lang="de-DE" sz="1200" dirty="0" smtClean="0"/>
              <a:t>) </a:t>
            </a:r>
            <a:r>
              <a:rPr lang="de-DE" sz="1600" dirty="0" smtClean="0"/>
              <a:t>entfernen </a:t>
            </a:r>
          </a:p>
          <a:p>
            <a:pPr lvl="0"/>
            <a:endParaRPr lang="de-DE" sz="600" dirty="0"/>
          </a:p>
          <a:p>
            <a:r>
              <a:rPr lang="de-DE" sz="1400" u="sng" dirty="0" smtClean="0"/>
              <a:t>Ziel</a:t>
            </a:r>
            <a:r>
              <a:rPr lang="de-DE" sz="1400" dirty="0" smtClean="0"/>
              <a:t>:</a:t>
            </a:r>
          </a:p>
          <a:p>
            <a:r>
              <a:rPr lang="de-DE" sz="1400" dirty="0" smtClean="0"/>
              <a:t>Beseitigung der </a:t>
            </a:r>
            <a:r>
              <a:rPr lang="de-DE" sz="1400" dirty="0" err="1" smtClean="0"/>
              <a:t>herausge</a:t>
            </a:r>
            <a:r>
              <a:rPr lang="de-DE" sz="1400" dirty="0" smtClean="0"/>
              <a:t>-arbeiteten organischen Masse</a:t>
            </a:r>
          </a:p>
          <a:p>
            <a:endParaRPr lang="de-DE" sz="600" dirty="0"/>
          </a:p>
          <a:p>
            <a:r>
              <a:rPr lang="de-DE" sz="1400" u="sng" dirty="0" smtClean="0"/>
              <a:t>Gerät</a:t>
            </a:r>
            <a:r>
              <a:rPr lang="de-DE" sz="1400" dirty="0" smtClean="0"/>
              <a:t>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de-DE" sz="1400" dirty="0" smtClean="0"/>
              <a:t>Schneeschaufeln, mit denen mindestens 4 Greenkeeper die Stöpsel von den Grüns wegschieben und verladen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de-DE" sz="1400" dirty="0" smtClean="0"/>
              <a:t>Workman zum Abtransport der Stöpsel</a:t>
            </a:r>
          </a:p>
          <a:p>
            <a:endParaRPr lang="de-DE" sz="1400" u="sng" dirty="0" smtClean="0"/>
          </a:p>
          <a:p>
            <a:endParaRPr lang="de-DE" sz="1400" u="sng" dirty="0"/>
          </a:p>
          <a:p>
            <a:endParaRPr lang="de-DE" sz="1400" u="sng" dirty="0" smtClean="0"/>
          </a:p>
          <a:p>
            <a:endParaRPr lang="de-DE" sz="1400" u="sng" dirty="0"/>
          </a:p>
          <a:p>
            <a:endParaRPr lang="de-DE" sz="1400" u="sng" dirty="0"/>
          </a:p>
          <a:p>
            <a:r>
              <a:rPr lang="de-DE" sz="1400" u="sng" dirty="0" smtClean="0"/>
              <a:t>Geschätzte Masse</a:t>
            </a:r>
            <a:r>
              <a:rPr lang="de-DE" sz="1400" dirty="0"/>
              <a:t> </a:t>
            </a:r>
            <a:r>
              <a:rPr lang="de-DE" sz="1400" dirty="0" smtClean="0"/>
              <a:t>an Stöpseln, die entfernt werden: 40 Tonnen</a:t>
            </a:r>
            <a:endParaRPr lang="de-DE" sz="1400" u="sng" dirty="0"/>
          </a:p>
        </p:txBody>
      </p:sp>
      <p:sp>
        <p:nvSpPr>
          <p:cNvPr id="18" name="Textfeld 17"/>
          <p:cNvSpPr txBox="1"/>
          <p:nvPr/>
        </p:nvSpPr>
        <p:spPr>
          <a:xfrm>
            <a:off x="4140000" y="2088000"/>
            <a:ext cx="1656183" cy="28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600" dirty="0" smtClean="0"/>
              <a:t>3. Arbeitsgang</a:t>
            </a:r>
            <a:endParaRPr lang="de-DE" sz="1600" dirty="0"/>
          </a:p>
        </p:txBody>
      </p:sp>
      <p:sp>
        <p:nvSpPr>
          <p:cNvPr id="26" name="Textfeld 25"/>
          <p:cNvSpPr txBox="1"/>
          <p:nvPr/>
        </p:nvSpPr>
        <p:spPr>
          <a:xfrm>
            <a:off x="6038968" y="9545150"/>
            <a:ext cx="819032" cy="360850"/>
          </a:xfrm>
          <a:prstGeom prst="rect">
            <a:avLst/>
          </a:prstGeom>
          <a:noFill/>
        </p:spPr>
        <p:txBody>
          <a:bodyPr wrap="square" lIns="72000" tIns="72000" rIns="108000" bIns="72000" rtlCol="0">
            <a:spAutoFit/>
          </a:bodyPr>
          <a:lstStyle/>
          <a:p>
            <a:pPr algn="r"/>
            <a:r>
              <a:rPr lang="de-DE" sz="1400" dirty="0" smtClean="0">
                <a:solidFill>
                  <a:schemeClr val="bg1"/>
                </a:solidFill>
              </a:rPr>
              <a:t>Grün 10 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60" y="1983000"/>
            <a:ext cx="3960000" cy="29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4986000"/>
            <a:ext cx="2064000" cy="1548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598" b="40708"/>
          <a:stretch/>
        </p:blipFill>
        <p:spPr bwMode="auto">
          <a:xfrm>
            <a:off x="0" y="-539999"/>
            <a:ext cx="3384000" cy="202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14"/>
          <a:stretch/>
        </p:blipFill>
        <p:spPr bwMode="auto">
          <a:xfrm>
            <a:off x="3470640" y="-420498"/>
            <a:ext cx="3672000" cy="19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-21360" y="1487606"/>
            <a:ext cx="3492000" cy="30777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de-DE" sz="1400" dirty="0" smtClean="0"/>
              <a:t>Gestöpselte Fläche (hier:  </a:t>
            </a:r>
            <a:r>
              <a:rPr lang="de-DE" sz="1400" dirty="0" err="1" smtClean="0"/>
              <a:t>Putting</a:t>
            </a:r>
            <a:r>
              <a:rPr lang="de-DE" sz="1400" dirty="0" smtClean="0"/>
              <a:t>-Grün)</a:t>
            </a:r>
            <a:endParaRPr lang="de-DE" sz="1400" dirty="0"/>
          </a:p>
        </p:txBody>
      </p:sp>
      <p:sp>
        <p:nvSpPr>
          <p:cNvPr id="24" name="Textfeld 23"/>
          <p:cNvSpPr txBox="1"/>
          <p:nvPr/>
        </p:nvSpPr>
        <p:spPr>
          <a:xfrm>
            <a:off x="3498000" y="1487606"/>
            <a:ext cx="3360000" cy="30777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de-DE" sz="1400" dirty="0" smtClean="0"/>
              <a:t>Löcher mit herausgearbeiteten Stöpseln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8000"/>
            <a:ext cx="3960000" cy="29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4139998" y="7364151"/>
            <a:ext cx="2817393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600" dirty="0" smtClean="0"/>
              <a:t>Ausbringen von Bodenverbesserungsmittel</a:t>
            </a:r>
            <a:r>
              <a:rPr lang="de-DE" sz="1400" dirty="0" smtClean="0"/>
              <a:t> </a:t>
            </a:r>
          </a:p>
          <a:p>
            <a:pPr lvl="0"/>
            <a:endParaRPr lang="de-DE" sz="600" dirty="0" smtClean="0"/>
          </a:p>
          <a:p>
            <a:r>
              <a:rPr lang="de-DE" sz="1400" u="sng" dirty="0" smtClean="0"/>
              <a:t>Ziel</a:t>
            </a:r>
            <a:r>
              <a:rPr lang="de-DE" sz="1400" dirty="0" smtClean="0"/>
              <a:t>: </a:t>
            </a:r>
          </a:p>
          <a:p>
            <a:r>
              <a:rPr lang="de-DE" sz="1400" dirty="0" smtClean="0"/>
              <a:t>Erhöhung der Aktivität des Bodenlebens</a:t>
            </a:r>
          </a:p>
          <a:p>
            <a:endParaRPr lang="de-DE" sz="600" dirty="0" smtClean="0"/>
          </a:p>
          <a:p>
            <a:r>
              <a:rPr lang="de-DE" sz="1400" u="sng" dirty="0" smtClean="0"/>
              <a:t>Gerät:</a:t>
            </a:r>
            <a:endParaRPr lang="de-DE" sz="1400" dirty="0" smtClean="0"/>
          </a:p>
          <a:p>
            <a:r>
              <a:rPr lang="de-DE" sz="1400" dirty="0" smtClean="0"/>
              <a:t>Kastenstreuer</a:t>
            </a:r>
          </a:p>
          <a:p>
            <a:endParaRPr lang="de-DE" sz="600" dirty="0" smtClean="0"/>
          </a:p>
          <a:p>
            <a:r>
              <a:rPr lang="de-DE" sz="1400" u="sng" dirty="0"/>
              <a:t>a</a:t>
            </a:r>
            <a:r>
              <a:rPr lang="de-DE" sz="1400" u="sng" dirty="0" smtClean="0"/>
              <a:t>usgebrachte Menge</a:t>
            </a:r>
            <a:r>
              <a:rPr lang="de-DE" sz="1400" dirty="0" smtClean="0"/>
              <a:t>: 60 g pro m²</a:t>
            </a:r>
          </a:p>
          <a:p>
            <a:r>
              <a:rPr lang="de-DE" sz="1400" dirty="0" smtClean="0"/>
              <a:t>Gesamtmenge auf 27 Grüns: 600 kg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4139999" y="7020000"/>
            <a:ext cx="1656183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600" dirty="0" smtClean="0"/>
              <a:t>4. Arbeitsgang</a:t>
            </a:r>
            <a:endParaRPr lang="de-DE" sz="1600" dirty="0"/>
          </a:p>
        </p:txBody>
      </p:sp>
      <p:sp>
        <p:nvSpPr>
          <p:cNvPr id="16" name="Textfeld 15"/>
          <p:cNvSpPr txBox="1"/>
          <p:nvPr/>
        </p:nvSpPr>
        <p:spPr>
          <a:xfrm>
            <a:off x="0" y="4608000"/>
            <a:ext cx="819032" cy="288000"/>
          </a:xfrm>
          <a:prstGeom prst="rect">
            <a:avLst/>
          </a:prstGeom>
          <a:noFill/>
        </p:spPr>
        <p:txBody>
          <a:bodyPr wrap="square" lIns="72000" tIns="72000" rIns="108000" bIns="72000" rtlCol="0">
            <a:spAutoFit/>
          </a:bodyPr>
          <a:lstStyle/>
          <a:p>
            <a:pPr algn="r"/>
            <a:r>
              <a:rPr lang="de-DE" sz="1400" dirty="0" smtClean="0"/>
              <a:t>Grün 7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0" y="9576000"/>
            <a:ext cx="819032" cy="360000"/>
          </a:xfrm>
          <a:prstGeom prst="rect">
            <a:avLst/>
          </a:prstGeom>
          <a:noFill/>
        </p:spPr>
        <p:txBody>
          <a:bodyPr wrap="square" lIns="72000" tIns="72000" rIns="108000" bIns="72000" rtlCol="0">
            <a:spAutoFit/>
          </a:bodyPr>
          <a:lstStyle/>
          <a:p>
            <a:pPr algn="r"/>
            <a:r>
              <a:rPr lang="de-DE" sz="1400" dirty="0" smtClean="0"/>
              <a:t>Grün 8</a:t>
            </a:r>
          </a:p>
        </p:txBody>
      </p:sp>
    </p:spTree>
    <p:extLst>
      <p:ext uri="{BB962C8B-B14F-4D97-AF65-F5344CB8AC3E}">
        <p14:creationId xmlns:p14="http://schemas.microsoft.com/office/powerpoint/2010/main" val="131859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4140000" y="684000"/>
            <a:ext cx="2896224" cy="45365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de-DE" sz="1600" dirty="0" err="1" smtClean="0"/>
              <a:t>Besanden</a:t>
            </a:r>
            <a:r>
              <a:rPr lang="de-DE" sz="1600" dirty="0" smtClean="0"/>
              <a:t> </a:t>
            </a:r>
          </a:p>
          <a:p>
            <a:pPr lvl="0"/>
            <a:endParaRPr lang="de-DE" sz="600" dirty="0"/>
          </a:p>
          <a:p>
            <a:pPr lvl="0"/>
            <a:r>
              <a:rPr lang="de-DE" sz="1400" u="sng" dirty="0" smtClean="0"/>
              <a:t>Ziel</a:t>
            </a:r>
            <a:r>
              <a:rPr lang="de-DE" sz="1400" dirty="0" smtClean="0"/>
              <a:t>:</a:t>
            </a:r>
          </a:p>
          <a:p>
            <a:pPr lvl="0"/>
            <a:r>
              <a:rPr lang="de-DE" sz="1400" dirty="0" smtClean="0"/>
              <a:t>Befüllen der Löcher mit Sand, damit die Löcher nicht zusammensacken (Sand ergibt vermehrten Luftraum und erhält Durchlässigkeit </a:t>
            </a:r>
          </a:p>
          <a:p>
            <a:pPr lvl="0"/>
            <a:r>
              <a:rPr lang="de-DE" sz="1400" dirty="0" smtClean="0"/>
              <a:t>für Wasser)</a:t>
            </a:r>
          </a:p>
          <a:p>
            <a:pPr lvl="0"/>
            <a:endParaRPr lang="de-DE" sz="600" u="sng" dirty="0"/>
          </a:p>
          <a:p>
            <a:pPr lvl="0"/>
            <a:r>
              <a:rPr lang="de-DE" sz="1400" u="sng" dirty="0" smtClean="0"/>
              <a:t>Gerät</a:t>
            </a:r>
            <a:r>
              <a:rPr lang="de-DE" sz="1400" dirty="0" smtClean="0"/>
              <a:t>: </a:t>
            </a:r>
            <a:r>
              <a:rPr lang="de-DE" sz="1400" dirty="0" err="1" smtClean="0"/>
              <a:t>Besander</a:t>
            </a:r>
            <a:endParaRPr lang="de-DE" sz="1400" dirty="0" smtClean="0"/>
          </a:p>
          <a:p>
            <a:pPr lvl="0"/>
            <a:endParaRPr lang="de-DE" sz="600" dirty="0" smtClean="0"/>
          </a:p>
          <a:p>
            <a:pPr lvl="0"/>
            <a:r>
              <a:rPr lang="de-DE" sz="1400" u="sng" dirty="0" smtClean="0"/>
              <a:t>Sand:</a:t>
            </a:r>
          </a:p>
          <a:p>
            <a:pPr lvl="0"/>
            <a:r>
              <a:rPr lang="de-DE" sz="1400" dirty="0" smtClean="0"/>
              <a:t>Qualität: gewaschener, hydroklassierter Quarzsand</a:t>
            </a:r>
          </a:p>
          <a:p>
            <a:pPr lvl="0"/>
            <a:r>
              <a:rPr lang="de-DE" sz="1400" dirty="0" smtClean="0"/>
              <a:t>(hydroklassiert= mit Wasser in Korngrößenfraktionen aufgeteilt)</a:t>
            </a:r>
          </a:p>
          <a:p>
            <a:pPr lvl="0"/>
            <a:r>
              <a:rPr lang="de-DE" sz="1400" dirty="0" smtClean="0"/>
              <a:t>Korngröße:                 0,3–0,7 mm</a:t>
            </a:r>
          </a:p>
          <a:p>
            <a:pPr lvl="0"/>
            <a:r>
              <a:rPr lang="de-DE" sz="1400" dirty="0" smtClean="0"/>
              <a:t>Menge pro m²:          2,5 Liter</a:t>
            </a:r>
          </a:p>
          <a:p>
            <a:pPr lvl="0"/>
            <a:r>
              <a:rPr lang="de-DE" sz="1400" dirty="0" smtClean="0"/>
              <a:t>Gesamtmenge für 27 Grüns: </a:t>
            </a:r>
          </a:p>
          <a:p>
            <a:pPr lvl="0"/>
            <a:r>
              <a:rPr lang="de-DE" sz="1400" dirty="0"/>
              <a:t>	</a:t>
            </a:r>
            <a:r>
              <a:rPr lang="de-DE" sz="1400" dirty="0" smtClean="0"/>
              <a:t>              ca. 30 Tonnen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140000" y="360000"/>
            <a:ext cx="1656183" cy="28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600" dirty="0"/>
              <a:t>5</a:t>
            </a:r>
            <a:r>
              <a:rPr lang="de-DE" sz="1600" dirty="0" smtClean="0"/>
              <a:t>. Arbeitsgang</a:t>
            </a:r>
            <a:endParaRPr lang="de-DE" sz="1600" dirty="0"/>
          </a:p>
        </p:txBody>
      </p:sp>
      <p:sp>
        <p:nvSpPr>
          <p:cNvPr id="26" name="Textfeld 25"/>
          <p:cNvSpPr txBox="1"/>
          <p:nvPr/>
        </p:nvSpPr>
        <p:spPr>
          <a:xfrm>
            <a:off x="6038968" y="9545150"/>
            <a:ext cx="819032" cy="360850"/>
          </a:xfrm>
          <a:prstGeom prst="rect">
            <a:avLst/>
          </a:prstGeom>
          <a:noFill/>
        </p:spPr>
        <p:txBody>
          <a:bodyPr wrap="square" lIns="72000" tIns="72000" rIns="108000" bIns="72000" rtlCol="0">
            <a:spAutoFit/>
          </a:bodyPr>
          <a:lstStyle/>
          <a:p>
            <a:pPr algn="r"/>
            <a:r>
              <a:rPr lang="de-DE" sz="1400" dirty="0" smtClean="0">
                <a:solidFill>
                  <a:schemeClr val="bg1"/>
                </a:solidFill>
              </a:rPr>
              <a:t>Grün 10  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0" y="1890000"/>
            <a:ext cx="3960000" cy="29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0" y="0"/>
            <a:ext cx="3960000" cy="187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0" y="4860000"/>
            <a:ext cx="3960000" cy="1718294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76000"/>
            <a:ext cx="3960000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000" y="8640000"/>
            <a:ext cx="2434347" cy="13320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00" y="8640000"/>
            <a:ext cx="1518561" cy="1368000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/>
        </p:spPr>
      </p:pic>
      <p:sp>
        <p:nvSpPr>
          <p:cNvPr id="21" name="Textfeld 20"/>
          <p:cNvSpPr txBox="1"/>
          <p:nvPr/>
        </p:nvSpPr>
        <p:spPr>
          <a:xfrm>
            <a:off x="4140000" y="6876000"/>
            <a:ext cx="1656183" cy="28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600" dirty="0" smtClean="0"/>
              <a:t>6. Arbeitsgang</a:t>
            </a:r>
            <a:endParaRPr lang="de-DE" sz="1600" dirty="0"/>
          </a:p>
        </p:txBody>
      </p:sp>
      <p:sp>
        <p:nvSpPr>
          <p:cNvPr id="22" name="Rechteck 21"/>
          <p:cNvSpPr/>
          <p:nvPr/>
        </p:nvSpPr>
        <p:spPr>
          <a:xfrm>
            <a:off x="4140000" y="7164000"/>
            <a:ext cx="271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600" dirty="0" smtClean="0"/>
              <a:t>Sand einreiben </a:t>
            </a:r>
          </a:p>
          <a:p>
            <a:pPr lvl="0"/>
            <a:endParaRPr lang="de-DE" sz="200" dirty="0" smtClean="0"/>
          </a:p>
          <a:p>
            <a:r>
              <a:rPr lang="de-DE" sz="1400" u="sng" dirty="0" smtClean="0"/>
              <a:t>Ziel</a:t>
            </a:r>
            <a:r>
              <a:rPr lang="de-DE" sz="1400" dirty="0" smtClean="0"/>
              <a:t>:</a:t>
            </a:r>
          </a:p>
          <a:p>
            <a:r>
              <a:rPr lang="de-DE" sz="1400" dirty="0" smtClean="0"/>
              <a:t>Sand von der Oberfläche der Grüns in die Löcher einkehren</a:t>
            </a:r>
          </a:p>
          <a:p>
            <a:endParaRPr lang="de-DE" sz="200" u="sng" dirty="0" smtClean="0"/>
          </a:p>
          <a:p>
            <a:r>
              <a:rPr lang="de-DE" sz="1400" u="sng" dirty="0" smtClean="0"/>
              <a:t>Gerät</a:t>
            </a:r>
            <a:r>
              <a:rPr lang="de-DE" sz="1400" dirty="0" smtClean="0"/>
              <a:t>:  Gliedernetz aus Metall</a:t>
            </a:r>
          </a:p>
          <a:p>
            <a:r>
              <a:rPr lang="de-DE" sz="1400" dirty="0" smtClean="0"/>
              <a:t>ca. 1,80 m x 1,50 m</a:t>
            </a:r>
            <a:endParaRPr lang="de-DE" sz="1400" dirty="0"/>
          </a:p>
        </p:txBody>
      </p:sp>
      <p:sp>
        <p:nvSpPr>
          <p:cNvPr id="23" name="Textfeld 22"/>
          <p:cNvSpPr txBox="1"/>
          <p:nvPr/>
        </p:nvSpPr>
        <p:spPr>
          <a:xfrm>
            <a:off x="0" y="9576000"/>
            <a:ext cx="819032" cy="360850"/>
          </a:xfrm>
          <a:prstGeom prst="rect">
            <a:avLst/>
          </a:prstGeom>
          <a:noFill/>
        </p:spPr>
        <p:txBody>
          <a:bodyPr wrap="square" lIns="72000" tIns="72000" rIns="108000" bIns="72000" rtlCol="0">
            <a:spAutoFit/>
          </a:bodyPr>
          <a:lstStyle/>
          <a:p>
            <a:pPr algn="r"/>
            <a:r>
              <a:rPr lang="de-DE" sz="1400" dirty="0" smtClean="0"/>
              <a:t>Grün 4  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0" y="4500000"/>
            <a:ext cx="819032" cy="360850"/>
          </a:xfrm>
          <a:prstGeom prst="rect">
            <a:avLst/>
          </a:prstGeom>
          <a:noFill/>
        </p:spPr>
        <p:txBody>
          <a:bodyPr wrap="square" lIns="72000" tIns="72000" rIns="108000" bIns="72000" rtlCol="0">
            <a:spAutoFit/>
          </a:bodyPr>
          <a:lstStyle/>
          <a:p>
            <a:pPr algn="r"/>
            <a:r>
              <a:rPr lang="de-DE" sz="1400" dirty="0" smtClean="0">
                <a:solidFill>
                  <a:schemeClr val="bg1"/>
                </a:solidFill>
              </a:rPr>
              <a:t>Grün </a:t>
            </a:r>
            <a:r>
              <a:rPr lang="de-DE" sz="1400" dirty="0">
                <a:solidFill>
                  <a:schemeClr val="bg1"/>
                </a:solidFill>
              </a:rPr>
              <a:t>2</a:t>
            </a:r>
            <a:r>
              <a:rPr lang="de-DE" sz="1400" b="1" dirty="0" smtClean="0"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3166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396000" y="8352000"/>
            <a:ext cx="6037879" cy="1261884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DE" sz="1600" dirty="0" smtClean="0"/>
              <a:t>Aerifiziert wird auf Grüns, Abschlägen und </a:t>
            </a:r>
            <a:r>
              <a:rPr lang="de-DE" sz="1600" dirty="0" err="1" smtClean="0"/>
              <a:t>Fairways</a:t>
            </a:r>
            <a:r>
              <a:rPr lang="de-DE" sz="1600" dirty="0" smtClean="0"/>
              <a:t>:</a:t>
            </a:r>
          </a:p>
          <a:p>
            <a:r>
              <a:rPr lang="de-DE" sz="1600" dirty="0" smtClean="0"/>
              <a:t>			Dauer 		Häufigkeit</a:t>
            </a:r>
            <a:endParaRPr lang="de-DE" sz="1600" dirty="0"/>
          </a:p>
          <a:p>
            <a:r>
              <a:rPr lang="de-DE" sz="1400" dirty="0" smtClean="0"/>
              <a:t>Grüns incl. Übungsgrüns		20 </a:t>
            </a:r>
            <a:r>
              <a:rPr lang="de-DE" sz="1400" dirty="0"/>
              <a:t>Stunden </a:t>
            </a:r>
            <a:r>
              <a:rPr lang="de-DE" sz="1400" dirty="0" smtClean="0"/>
              <a:t>		2-3 </a:t>
            </a:r>
            <a:r>
              <a:rPr lang="de-DE" sz="1400" dirty="0"/>
              <a:t>pro  Jahr</a:t>
            </a:r>
            <a:endParaRPr lang="de-DE" sz="1400" dirty="0" smtClean="0"/>
          </a:p>
          <a:p>
            <a:r>
              <a:rPr lang="de-DE" sz="1400" dirty="0" smtClean="0"/>
              <a:t>Abschläge		</a:t>
            </a:r>
            <a:r>
              <a:rPr lang="de-DE" sz="1400" dirty="0"/>
              <a:t>	 </a:t>
            </a:r>
            <a:r>
              <a:rPr lang="de-DE" sz="1400" dirty="0">
                <a:solidFill>
                  <a:srgbClr val="FF0000"/>
                </a:solidFill>
              </a:rPr>
              <a:t>__ Stunden </a:t>
            </a:r>
            <a:r>
              <a:rPr lang="de-DE" sz="1400" dirty="0" smtClean="0">
                <a:solidFill>
                  <a:srgbClr val="FF0000"/>
                </a:solidFill>
              </a:rPr>
              <a:t>		</a:t>
            </a:r>
            <a:r>
              <a:rPr lang="de-DE" sz="1400" dirty="0" smtClean="0"/>
              <a:t>1-2 pro Jahr</a:t>
            </a:r>
            <a:endParaRPr lang="de-DE" sz="1400" dirty="0"/>
          </a:p>
          <a:p>
            <a:r>
              <a:rPr lang="de-DE" sz="1400" dirty="0" err="1" smtClean="0"/>
              <a:t>Fairways</a:t>
            </a:r>
            <a:r>
              <a:rPr lang="de-DE" sz="1400" dirty="0"/>
              <a:t>	</a:t>
            </a:r>
            <a:r>
              <a:rPr lang="de-DE" sz="1400" dirty="0" smtClean="0">
                <a:solidFill>
                  <a:srgbClr val="FF0000"/>
                </a:solidFill>
              </a:rPr>
              <a:t>		</a:t>
            </a:r>
            <a:r>
              <a:rPr lang="de-DE" sz="1400" dirty="0">
                <a:solidFill>
                  <a:srgbClr val="FF0000"/>
                </a:solidFill>
              </a:rPr>
              <a:t> __ Stunden </a:t>
            </a:r>
            <a:r>
              <a:rPr lang="de-DE" sz="1400" dirty="0" smtClean="0">
                <a:solidFill>
                  <a:srgbClr val="FF0000"/>
                </a:solidFill>
              </a:rPr>
              <a:t>		alle 2-3 </a:t>
            </a:r>
            <a:r>
              <a:rPr lang="de-DE" sz="1400" dirty="0">
                <a:solidFill>
                  <a:srgbClr val="FF0000"/>
                </a:solidFill>
              </a:rPr>
              <a:t>J</a:t>
            </a:r>
            <a:r>
              <a:rPr lang="de-DE" sz="1400" dirty="0" smtClean="0">
                <a:solidFill>
                  <a:srgbClr val="FF0000"/>
                </a:solidFill>
              </a:rPr>
              <a:t>ahre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140968" y="9540000"/>
            <a:ext cx="819032" cy="360850"/>
          </a:xfrm>
          <a:prstGeom prst="rect">
            <a:avLst/>
          </a:prstGeom>
          <a:noFill/>
        </p:spPr>
        <p:txBody>
          <a:bodyPr wrap="square" lIns="72000" tIns="72000" rIns="108000" bIns="72000" rtlCol="0">
            <a:spAutoFit/>
          </a:bodyPr>
          <a:lstStyle/>
          <a:p>
            <a:pPr algn="r"/>
            <a:r>
              <a:rPr lang="de-DE" sz="1400" dirty="0" smtClean="0">
                <a:solidFill>
                  <a:schemeClr val="bg1"/>
                </a:solidFill>
              </a:rPr>
              <a:t>Grün 12   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140968" y="6047917"/>
            <a:ext cx="819032" cy="360850"/>
          </a:xfrm>
          <a:prstGeom prst="rect">
            <a:avLst/>
          </a:prstGeom>
          <a:noFill/>
        </p:spPr>
        <p:txBody>
          <a:bodyPr wrap="square" lIns="72000" tIns="72000" rIns="108000" bIns="72000" rtlCol="0">
            <a:spAutoFit/>
          </a:bodyPr>
          <a:lstStyle/>
          <a:p>
            <a:pPr algn="r"/>
            <a:r>
              <a:rPr lang="de-DE" sz="1400" dirty="0" smtClean="0">
                <a:solidFill>
                  <a:schemeClr val="bg1"/>
                </a:solidFill>
              </a:rPr>
              <a:t>Grün 11   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3134538" y="2576704"/>
            <a:ext cx="819032" cy="360850"/>
          </a:xfrm>
          <a:prstGeom prst="rect">
            <a:avLst/>
          </a:prstGeom>
          <a:noFill/>
        </p:spPr>
        <p:txBody>
          <a:bodyPr wrap="square" lIns="72000" tIns="72000" rIns="108000" bIns="72000" rtlCol="0">
            <a:spAutoFit/>
          </a:bodyPr>
          <a:lstStyle/>
          <a:p>
            <a:pPr algn="r"/>
            <a:r>
              <a:rPr lang="de-DE" sz="1400" dirty="0" smtClean="0">
                <a:solidFill>
                  <a:schemeClr val="bg1"/>
                </a:solidFill>
              </a:rPr>
              <a:t>Grün 11   </a:t>
            </a:r>
          </a:p>
        </p:txBody>
      </p:sp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502"/>
            <a:ext cx="3960000" cy="29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4140000" y="360000"/>
            <a:ext cx="1656183" cy="28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600" dirty="0"/>
              <a:t>7</a:t>
            </a:r>
            <a:r>
              <a:rPr lang="de-DE" sz="1600" dirty="0" smtClean="0"/>
              <a:t>. Arbeitsgang</a:t>
            </a:r>
            <a:endParaRPr lang="de-DE" sz="1600" dirty="0"/>
          </a:p>
        </p:txBody>
      </p:sp>
      <p:sp>
        <p:nvSpPr>
          <p:cNvPr id="26" name="Textfeld 25"/>
          <p:cNvSpPr txBox="1"/>
          <p:nvPr/>
        </p:nvSpPr>
        <p:spPr>
          <a:xfrm>
            <a:off x="4140000" y="685366"/>
            <a:ext cx="2736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Bügeln</a:t>
            </a:r>
            <a:endParaRPr lang="de-DE" sz="800" dirty="0" smtClean="0"/>
          </a:p>
          <a:p>
            <a:endParaRPr lang="de-DE" sz="600" dirty="0" smtClean="0"/>
          </a:p>
          <a:p>
            <a:r>
              <a:rPr lang="de-DE" sz="1400" u="sng" dirty="0" smtClean="0"/>
              <a:t>Ziel</a:t>
            </a:r>
            <a:r>
              <a:rPr lang="de-DE" sz="1400" dirty="0" smtClean="0"/>
              <a:t>:</a:t>
            </a:r>
          </a:p>
          <a:p>
            <a:r>
              <a:rPr lang="de-DE" sz="1400" dirty="0" smtClean="0"/>
              <a:t>Wieder-Herstellen der Ebenflächigkeit</a:t>
            </a:r>
            <a:endParaRPr lang="de-DE" sz="1400" dirty="0"/>
          </a:p>
          <a:p>
            <a:r>
              <a:rPr lang="de-DE" sz="1400" u="sng" dirty="0" smtClean="0"/>
              <a:t>Gerät</a:t>
            </a:r>
            <a:r>
              <a:rPr lang="de-DE" sz="1400" dirty="0" smtClean="0"/>
              <a:t>:</a:t>
            </a:r>
          </a:p>
          <a:p>
            <a:r>
              <a:rPr lang="de-DE" sz="1400" dirty="0" smtClean="0"/>
              <a:t>selbstfahrender Grüns-</a:t>
            </a:r>
            <a:r>
              <a:rPr lang="de-DE" sz="1400" dirty="0" err="1" smtClean="0"/>
              <a:t>Bügler</a:t>
            </a:r>
            <a:r>
              <a:rPr lang="de-DE" sz="1400" dirty="0" smtClean="0"/>
              <a:t> (Walze)</a:t>
            </a:r>
            <a:endParaRPr lang="de-DE" sz="1400" dirty="0"/>
          </a:p>
        </p:txBody>
      </p:sp>
      <p:sp>
        <p:nvSpPr>
          <p:cNvPr id="30" name="Textfeld 29"/>
          <p:cNvSpPr txBox="1"/>
          <p:nvPr/>
        </p:nvSpPr>
        <p:spPr>
          <a:xfrm>
            <a:off x="0" y="2592000"/>
            <a:ext cx="819032" cy="360850"/>
          </a:xfrm>
          <a:prstGeom prst="rect">
            <a:avLst/>
          </a:prstGeom>
          <a:noFill/>
        </p:spPr>
        <p:txBody>
          <a:bodyPr wrap="square" lIns="72000" tIns="72000" rIns="108000" bIns="72000" rtlCol="0">
            <a:spAutoFit/>
          </a:bodyPr>
          <a:lstStyle/>
          <a:p>
            <a:pPr algn="r"/>
            <a:r>
              <a:rPr lang="de-DE" sz="1400" dirty="0" smtClean="0"/>
              <a:t>Grün </a:t>
            </a:r>
            <a:r>
              <a:rPr lang="de-DE" sz="1400" dirty="0"/>
              <a:t>5</a:t>
            </a:r>
            <a:r>
              <a:rPr lang="de-DE" sz="1400" dirty="0" smtClean="0"/>
              <a:t>   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" y="3272726"/>
            <a:ext cx="3960000" cy="294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feld 31"/>
          <p:cNvSpPr txBox="1"/>
          <p:nvPr/>
        </p:nvSpPr>
        <p:spPr>
          <a:xfrm>
            <a:off x="4140000" y="3348000"/>
            <a:ext cx="1656183" cy="28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600" dirty="0"/>
              <a:t>8</a:t>
            </a:r>
            <a:r>
              <a:rPr lang="de-DE" sz="1600" dirty="0" smtClean="0"/>
              <a:t>. Arbeitsgang</a:t>
            </a:r>
            <a:endParaRPr lang="de-DE" sz="1600" dirty="0"/>
          </a:p>
        </p:txBody>
      </p:sp>
      <p:sp>
        <p:nvSpPr>
          <p:cNvPr id="33" name="Rechteck 32"/>
          <p:cNvSpPr/>
          <p:nvPr/>
        </p:nvSpPr>
        <p:spPr>
          <a:xfrm>
            <a:off x="4140000" y="3636000"/>
            <a:ext cx="2718000" cy="256949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de-DE" sz="1600" dirty="0" smtClean="0"/>
              <a:t>Nachbearbeiten, erneutes Einreiben von Sand</a:t>
            </a:r>
          </a:p>
          <a:p>
            <a:pPr lvl="0"/>
            <a:endParaRPr lang="de-DE" sz="400" dirty="0" smtClean="0"/>
          </a:p>
          <a:p>
            <a:r>
              <a:rPr lang="de-DE" sz="1400" u="sng" dirty="0" smtClean="0"/>
              <a:t>Ziel</a:t>
            </a:r>
            <a:r>
              <a:rPr lang="de-DE" sz="1400" dirty="0" smtClean="0"/>
              <a:t>:</a:t>
            </a:r>
          </a:p>
          <a:p>
            <a:r>
              <a:rPr lang="de-DE" sz="1400" dirty="0"/>
              <a:t>v</a:t>
            </a:r>
            <a:r>
              <a:rPr lang="de-DE" sz="1400" dirty="0" smtClean="0"/>
              <a:t>erbessertes Einkehren der Sandschicht</a:t>
            </a:r>
            <a:endParaRPr lang="de-DE" sz="1400" dirty="0"/>
          </a:p>
          <a:p>
            <a:r>
              <a:rPr lang="de-DE" sz="1400" u="sng" dirty="0" smtClean="0"/>
              <a:t>Gerät</a:t>
            </a:r>
            <a:r>
              <a:rPr lang="de-DE" sz="1400" dirty="0" smtClean="0"/>
              <a:t>:</a:t>
            </a:r>
          </a:p>
          <a:p>
            <a:r>
              <a:rPr lang="de-DE" sz="1400" dirty="0" smtClean="0"/>
              <a:t>Gliedernetz aus Metall</a:t>
            </a:r>
          </a:p>
          <a:p>
            <a:r>
              <a:rPr lang="de-DE" sz="1400" dirty="0"/>
              <a:t>c</a:t>
            </a:r>
            <a:r>
              <a:rPr lang="de-DE" sz="1400" dirty="0" smtClean="0"/>
              <a:t>a. 1,80 m x 1,50 m</a:t>
            </a:r>
          </a:p>
          <a:p>
            <a:endParaRPr lang="de-DE" sz="600" dirty="0" smtClean="0"/>
          </a:p>
          <a:p>
            <a:r>
              <a:rPr lang="de-DE" sz="1400" dirty="0" smtClean="0"/>
              <a:t>Über Nacht wird zudem beregnet,</a:t>
            </a:r>
          </a:p>
          <a:p>
            <a:r>
              <a:rPr lang="de-DE" sz="1400" dirty="0" smtClean="0"/>
              <a:t>sodass der Sand </a:t>
            </a:r>
            <a:r>
              <a:rPr lang="de-DE" sz="1400" dirty="0" err="1" smtClean="0"/>
              <a:t>eingewaschen</a:t>
            </a:r>
            <a:r>
              <a:rPr lang="de-DE" sz="1400" dirty="0" smtClean="0"/>
              <a:t> wird.</a:t>
            </a:r>
            <a:endParaRPr lang="de-DE" sz="1400" dirty="0"/>
          </a:p>
          <a:p>
            <a:endParaRPr lang="de-DE" sz="1400" dirty="0"/>
          </a:p>
        </p:txBody>
      </p:sp>
      <p:sp>
        <p:nvSpPr>
          <p:cNvPr id="36" name="Textfeld 35"/>
          <p:cNvSpPr txBox="1"/>
          <p:nvPr/>
        </p:nvSpPr>
        <p:spPr>
          <a:xfrm>
            <a:off x="396000" y="6372000"/>
            <a:ext cx="5981940" cy="18794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600" dirty="0" smtClean="0"/>
              <a:t>Beeinträchtigungen nach dem Aerifizieren</a:t>
            </a:r>
          </a:p>
          <a:p>
            <a:endParaRPr lang="de-DE" sz="200" dirty="0" smtClean="0"/>
          </a:p>
          <a:p>
            <a:r>
              <a:rPr lang="de-DE" sz="1400" dirty="0" smtClean="0"/>
              <a:t>Mindestens </a:t>
            </a:r>
            <a:r>
              <a:rPr lang="de-DE" sz="1400" dirty="0"/>
              <a:t>2 Tage </a:t>
            </a:r>
            <a:r>
              <a:rPr lang="de-DE" sz="1400" dirty="0" smtClean="0"/>
              <a:t>kann nicht </a:t>
            </a:r>
            <a:r>
              <a:rPr lang="de-DE" sz="1400" dirty="0"/>
              <a:t>gemäht werden, weil </a:t>
            </a:r>
          </a:p>
          <a:p>
            <a:pPr marL="273050" indent="-95250">
              <a:buFont typeface="Arial" panose="020B0604020202020204" pitchFamily="34" charset="0"/>
              <a:buChar char="•"/>
            </a:pPr>
            <a:r>
              <a:rPr lang="de-DE" sz="1400" dirty="0"/>
              <a:t>der Sand erst einsickern muss </a:t>
            </a:r>
            <a:r>
              <a:rPr lang="de-DE" sz="1400" dirty="0" smtClean="0"/>
              <a:t> </a:t>
            </a:r>
            <a:endParaRPr lang="de-DE" sz="1400" dirty="0"/>
          </a:p>
          <a:p>
            <a:pPr marL="273050" indent="-95250">
              <a:buFont typeface="Arial" panose="020B0604020202020204" pitchFamily="34" charset="0"/>
              <a:buChar char="•"/>
            </a:pPr>
            <a:r>
              <a:rPr lang="de-DE" sz="1400" dirty="0"/>
              <a:t>die </a:t>
            </a:r>
            <a:r>
              <a:rPr lang="de-DE" sz="1400" dirty="0" smtClean="0"/>
              <a:t>Messer der Mäher durch </a:t>
            </a:r>
            <a:r>
              <a:rPr lang="de-DE" sz="1400" dirty="0"/>
              <a:t>die Restmengen an Sand stumpf </a:t>
            </a:r>
            <a:r>
              <a:rPr lang="de-DE" sz="1400" dirty="0" smtClean="0"/>
              <a:t>werden</a:t>
            </a:r>
          </a:p>
          <a:p>
            <a:pPr marL="273050" indent="-95250">
              <a:buFont typeface="Arial" panose="020B0604020202020204" pitchFamily="34" charset="0"/>
              <a:buChar char="•"/>
            </a:pPr>
            <a:r>
              <a:rPr lang="de-DE" sz="1400" dirty="0"/>
              <a:t>d</a:t>
            </a:r>
            <a:r>
              <a:rPr lang="de-DE" sz="1400" dirty="0" smtClean="0"/>
              <a:t>ie Mäher dadurch </a:t>
            </a:r>
            <a:r>
              <a:rPr lang="de-DE" sz="1400" dirty="0"/>
              <a:t>nicht gleichmäßig mähen können</a:t>
            </a:r>
          </a:p>
          <a:p>
            <a:r>
              <a:rPr lang="de-DE" sz="1400" dirty="0"/>
              <a:t>Es entsteht der Eindruck einer unebenen Fläche. </a:t>
            </a:r>
            <a:endParaRPr lang="de-DE" sz="1400" dirty="0" smtClean="0"/>
          </a:p>
          <a:p>
            <a:r>
              <a:rPr lang="de-DE" sz="1400" dirty="0" smtClean="0"/>
              <a:t>Tatsächlich </a:t>
            </a:r>
            <a:r>
              <a:rPr lang="de-DE" sz="1400" dirty="0"/>
              <a:t>ist die unebene Fläche bedingt durch ungleiches Wachstum der Gräser bei fehlender Egalisierung durch Mahd, nicht durch die Sandschicht. </a:t>
            </a:r>
            <a:endParaRPr lang="de-DE" sz="1600" dirty="0"/>
          </a:p>
        </p:txBody>
      </p:sp>
      <p:sp>
        <p:nvSpPr>
          <p:cNvPr id="38" name="Textfeld 37"/>
          <p:cNvSpPr txBox="1"/>
          <p:nvPr/>
        </p:nvSpPr>
        <p:spPr>
          <a:xfrm>
            <a:off x="4320000" y="9684000"/>
            <a:ext cx="2518989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de-DE" sz="1000" dirty="0" smtClean="0"/>
              <a:t>Text und Bilder: HR und CR, August 2016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0" y="5868000"/>
            <a:ext cx="819032" cy="360850"/>
          </a:xfrm>
          <a:prstGeom prst="rect">
            <a:avLst/>
          </a:prstGeom>
          <a:noFill/>
        </p:spPr>
        <p:txBody>
          <a:bodyPr wrap="square" lIns="72000" tIns="72000" rIns="108000" bIns="72000" rtlCol="0">
            <a:spAutoFit/>
          </a:bodyPr>
          <a:lstStyle/>
          <a:p>
            <a:pPr algn="r"/>
            <a:r>
              <a:rPr lang="de-DE" sz="1400" dirty="0" smtClean="0"/>
              <a:t>Grün </a:t>
            </a:r>
            <a:r>
              <a:rPr lang="de-DE" sz="1400" dirty="0"/>
              <a:t>5</a:t>
            </a:r>
            <a:r>
              <a:rPr lang="de-DE" sz="1400" dirty="0" smtClean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36798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lf&amp;Natur Titelblat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Golf&amp;Natur Titelblatt</Template>
  <TotalTime>0</TotalTime>
  <Words>585</Words>
  <Application>Microsoft Office PowerPoint</Application>
  <PresentationFormat>A4-Papier (210x297 mm)</PresentationFormat>
  <Paragraphs>167</Paragraphs>
  <Slides>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6" baseType="lpstr">
      <vt:lpstr>Golf&amp;Natur Titelblatt</vt:lpstr>
      <vt:lpstr> GOLF&amp;NATUR golfplatz-pflegemanagement modern und naturnah  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GOLF&amp;NATUR golfplatz-pflegemanagement modern und naturnah</dc:title>
  <dc:creator>DACH</dc:creator>
  <cp:lastModifiedBy>Claudia</cp:lastModifiedBy>
  <cp:revision>191</cp:revision>
  <dcterms:created xsi:type="dcterms:W3CDTF">2015-03-04T07:23:45Z</dcterms:created>
  <dcterms:modified xsi:type="dcterms:W3CDTF">2016-08-16T11:31:16Z</dcterms:modified>
</cp:coreProperties>
</file>